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6" r:id="rId6"/>
    <p:sldId id="263" r:id="rId7"/>
    <p:sldId id="258" r:id="rId8"/>
    <p:sldId id="259" r:id="rId9"/>
    <p:sldId id="265" r:id="rId10"/>
    <p:sldId id="260" r:id="rId11"/>
    <p:sldId id="268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icrosoft YaHei" panose="020B0503020204020204" pitchFamily="34" charset="-122"/>
      <p:regular r:id="rId17"/>
      <p:bold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Bold" panose="020B0806030504020204" charset="0"/>
      <p:regular r:id="rId23"/>
      <p:bold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  <p:embeddedFont>
      <p:font typeface="Poppins Bold" panose="00000800000000000000" charset="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5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image1.jpeg>
</file>

<file path=ppt/media/image10.jfif>
</file>

<file path=ppt/media/image11.png>
</file>

<file path=ppt/media/image12.png>
</file>

<file path=ppt/media/image13.jp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fif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18527" y="-1745836"/>
            <a:ext cx="6304087" cy="630408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915273" y="5804957"/>
            <a:ext cx="2284867" cy="2284867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38200" y="4988106"/>
            <a:ext cx="12849860" cy="14200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257"/>
              </a:lnSpc>
              <a:spcBef>
                <a:spcPct val="0"/>
              </a:spcBef>
            </a:pPr>
            <a:r>
              <a:rPr lang="en-US" sz="6600" dirty="0">
                <a:solidFill>
                  <a:srgbClr val="FFFFFF"/>
                </a:solidFill>
                <a:latin typeface="Poppins"/>
              </a:rPr>
              <a:t>Blockchain &amp; Applications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1193410" y="4082284"/>
            <a:ext cx="951933" cy="95193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B19BFDB6-9CED-42CB-12A9-8E251D02D1C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05735" y="3300072"/>
            <a:ext cx="7364843" cy="49078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主要面向人群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：喜欢二次元的年轻人</a:t>
            </a: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元宇宙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中社交需要3D人物，需要3D数字人身份，类比一下相当于微博微信的头像。</a:t>
            </a: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：买下这个数字化产品的所有版权，独一无二不可篡改，交易时需要手续费（Gas Fee）</a:t>
            </a: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商业价值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：2021年主要以图片项目为主，进行二次创作（阿迪达斯和无聊猿）</a:t>
            </a:r>
          </a:p>
          <a:p>
            <a:pPr marL="342900" indent="-342900">
              <a:lnSpc>
                <a:spcPts val="3499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社交功能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：实现与明星参加同一场活动，已购买的”入场券“不可能造假</a:t>
            </a:r>
          </a:p>
          <a:p>
            <a:pPr marL="342900" indent="-342900">
              <a:lnSpc>
                <a:spcPts val="34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风险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：大量用户隐私数据收集，版权/owner是谁，有可能会出现侵权售卖的情况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14720" y="7537790"/>
            <a:ext cx="2144367" cy="239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21"/>
              </a:lnSpc>
              <a:spcBef>
                <a:spcPct val="0"/>
              </a:spcBef>
            </a:pPr>
            <a:r>
              <a:rPr lang="en-US" sz="1443">
                <a:solidFill>
                  <a:srgbClr val="FFFFFF"/>
                </a:solidFill>
                <a:latin typeface="Open Sans Bold"/>
              </a:rPr>
              <a:t>LEARN MORE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4552848-7613-718B-B31E-02ED068776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3594100"/>
            <a:ext cx="6483168" cy="4319763"/>
          </a:xfrm>
          <a:prstGeom prst="rect">
            <a:avLst/>
          </a:prstGeom>
        </p:spPr>
      </p:pic>
      <p:sp>
        <p:nvSpPr>
          <p:cNvPr id="16" name="TextBox 16">
            <a:extLst>
              <a:ext uri="{FF2B5EF4-FFF2-40B4-BE49-F238E27FC236}">
                <a16:creationId xmlns:a16="http://schemas.microsoft.com/office/drawing/2014/main" id="{9B524370-8961-9F06-E98E-9F356356B7E2}"/>
              </a:ext>
            </a:extLst>
          </p:cNvPr>
          <p:cNvSpPr txBox="1"/>
          <p:nvPr/>
        </p:nvSpPr>
        <p:spPr>
          <a:xfrm>
            <a:off x="3422550" y="2051503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Blockchain &amp; NFTs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66E13344-88C2-3BF5-93CF-790509498C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86000" y="3599230"/>
            <a:ext cx="13716000" cy="10427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endParaRPr lang="en-GB" altLang="zh-CN" sz="2400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Box 17">
            <a:extLst>
              <a:ext uri="{FF2B5EF4-FFF2-40B4-BE49-F238E27FC236}">
                <a16:creationId xmlns:a16="http://schemas.microsoft.com/office/drawing/2014/main" id="{C0777534-B151-216E-0137-7D3273A3DAF7}"/>
              </a:ext>
            </a:extLst>
          </p:cNvPr>
          <p:cNvSpPr txBox="1"/>
          <p:nvPr/>
        </p:nvSpPr>
        <p:spPr>
          <a:xfrm>
            <a:off x="1205735" y="3074748"/>
            <a:ext cx="15228289" cy="61835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Game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</a:t>
            </a:r>
            <a:r>
              <a:rPr lang="en-GB" altLang="zh-CN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Play to Earn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的模式可以让玩家在游玩游戏的过程中获得收益。在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GameFi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游戏中，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可以被设置为游戏中的资产。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2021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月，去中心化借贷协议 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Aave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创始人 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Stani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Kulechov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发推称，目前 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Aave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正在试验将 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作为抵押品，并希望发布时协议适合各种 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用例。”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GB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Virtual assistant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2019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月份“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驱动的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3D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金融数字人”小浦正式亮相，成为浦发银行首位数字员工，当年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月份，小浦在浦发银行的部分网点进行轮岗，服务用户。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 tracking on the blockchain;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Transparency of individual credit ratings;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 lower interest rate for lending;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Optimisation of capital allocations.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Infrastructure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发展：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GB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Internal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以太坊的规模扩展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交易费用高 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需要高频交易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网络拥堵 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(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需要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5G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支持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不能实现跨链操作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GB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External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我们所购买的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头像其实是一种带有序列号的身份体验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（即像名字一样的，独一无二的，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another identity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），而不是这张图片的所有权。</a:t>
            </a:r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45EB22AF-44B3-25F2-B0C6-0C87C2A57BFF}"/>
              </a:ext>
            </a:extLst>
          </p:cNvPr>
          <p:cNvSpPr txBox="1"/>
          <p:nvPr/>
        </p:nvSpPr>
        <p:spPr>
          <a:xfrm>
            <a:off x="3422550" y="2051503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NFTs &amp; Finance</a:t>
            </a:r>
          </a:p>
        </p:txBody>
      </p:sp>
    </p:spTree>
    <p:extLst>
      <p:ext uri="{BB962C8B-B14F-4D97-AF65-F5344CB8AC3E}">
        <p14:creationId xmlns:p14="http://schemas.microsoft.com/office/powerpoint/2010/main" val="1782362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>
            <a:extLst>
              <a:ext uri="{FF2B5EF4-FFF2-40B4-BE49-F238E27FC236}">
                <a16:creationId xmlns:a16="http://schemas.microsoft.com/office/drawing/2014/main" id="{8A251EAD-72A6-7DC2-753F-CD46E0F5A9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858259" y="4230521"/>
            <a:ext cx="1447374" cy="1447374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83318" y="4412871"/>
            <a:ext cx="4873500" cy="6833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  <a:spcBef>
                <a:spcPct val="0"/>
              </a:spcBef>
            </a:pP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分布式</a:t>
            </a: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记账，要求所有节点共同维护账本数据，即每笔交易都需要发送给网络中的所有节点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80299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858259" y="6860932"/>
            <a:ext cx="1447374" cy="1447374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980299" y="7266277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03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31182" y="4230521"/>
            <a:ext cx="1447374" cy="1447374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1556241" y="4412871"/>
            <a:ext cx="4873500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  <a:spcBef>
                <a:spcPct val="0"/>
              </a:spcBef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</a:t>
            </a: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难篡改</a:t>
            </a: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，数据</a:t>
            </a: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去中心化</a:t>
            </a: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，记录的信息更加真实可靠。假定在没有信任的情况下怎么产生尽可能大的</a:t>
            </a:r>
            <a:r>
              <a:rPr lang="en-US" b="1" i="1" u="sng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共识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53222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9731182" y="6860932"/>
            <a:ext cx="1447374" cy="1447374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683318" y="7043282"/>
            <a:ext cx="4873500" cy="104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适用场景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需要提升</a:t>
            </a:r>
            <a:r>
              <a:rPr lang="en-US" b="1" i="1" u="sng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公信力</a:t>
            </a:r>
            <a:r>
              <a:rPr lang="en-US" b="1" i="1" u="sng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的行业</a:t>
            </a: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需要数据追踪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追溯的行业</a:t>
            </a: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853222" y="7266277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04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22550" y="2051503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60790" y="6925967"/>
            <a:ext cx="4873500" cy="139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工作原理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点对点交易</a:t>
            </a:r>
            <a:endParaRPr lang="en-US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31797" lvl="1" indent="-215899">
              <a:lnSpc>
                <a:spcPts val="27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如何设计点对点网络架构是区块链应用的一个研究方向</a:t>
            </a: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EBF4450-0273-2126-E2DE-259830CBBFC6}"/>
              </a:ext>
            </a:extLst>
          </p:cNvPr>
          <p:cNvCxnSpPr>
            <a:cxnSpLocks/>
          </p:cNvCxnSpPr>
          <p:nvPr/>
        </p:nvCxnSpPr>
        <p:spPr>
          <a:xfrm flipV="1">
            <a:off x="5804848" y="5497204"/>
            <a:ext cx="7620000" cy="19154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E19A416E-49F6-8B42-C631-8CEAF7EB8F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86000" y="3419749"/>
            <a:ext cx="13716000" cy="2686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公有链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：任何个体或者团体都可以发送交易，比如比特币的公有链，有且只有一条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行业链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联盟链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：某个群体指定预选节点（记账人），共同决定但不问记账过程，任何人可以通过应用程序接口（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）查询；主要适用于行业协会，大型连锁企业对下属单位和分管机构的交易和监管。典型代表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R3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区块链联盟（国际银行和金融机构合作组织）。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私有链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：一个公司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个人独享链的写入权限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Box 16">
            <a:extLst>
              <a:ext uri="{FF2B5EF4-FFF2-40B4-BE49-F238E27FC236}">
                <a16:creationId xmlns:a16="http://schemas.microsoft.com/office/drawing/2014/main" id="{F1384B60-C56A-3FFB-2769-5D0B60CA99C2}"/>
              </a:ext>
            </a:extLst>
          </p:cNvPr>
          <p:cNvSpPr txBox="1"/>
          <p:nvPr/>
        </p:nvSpPr>
        <p:spPr>
          <a:xfrm>
            <a:off x="3422550" y="2051503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E25A66D-3E23-363E-2F4A-B3EBB8B9332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" t="16560" r="2347" b="24277"/>
          <a:stretch/>
        </p:blipFill>
        <p:spPr>
          <a:xfrm>
            <a:off x="5144824" y="6082875"/>
            <a:ext cx="7998351" cy="283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0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>
            <a:extLst>
              <a:ext uri="{FF2B5EF4-FFF2-40B4-BE49-F238E27FC236}">
                <a16:creationId xmlns:a16="http://schemas.microsoft.com/office/drawing/2014/main" id="{21536EC8-E441-EC58-59CF-E7D8396DE6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1814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113658FA-3E0D-A58F-439C-410ACD7A3E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946" y="1582277"/>
            <a:ext cx="5830628" cy="797741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D8DEF3E-85B0-4188-7E34-4EF0CCA7D78C}"/>
              </a:ext>
            </a:extLst>
          </p:cNvPr>
          <p:cNvSpPr/>
          <p:nvPr/>
        </p:nvSpPr>
        <p:spPr>
          <a:xfrm>
            <a:off x="2144460" y="1358346"/>
            <a:ext cx="6705600" cy="149821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1EDCFABE-7BBC-3E20-C23A-5B87E556A47F}"/>
              </a:ext>
            </a:extLst>
          </p:cNvPr>
          <p:cNvSpPr txBox="1"/>
          <p:nvPr/>
        </p:nvSpPr>
        <p:spPr>
          <a:xfrm>
            <a:off x="9601200" y="3777375"/>
            <a:ext cx="6987779" cy="28570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这是区块链的大致层级缩略图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应用层是现今区块链的主要应用部分，分为：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可编程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货币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（数字加密货币等）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可编程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金融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（应用在金融领域的数字人民币，或链上抵押品等）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可编程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社会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（元宇宙身份，虚拟数字人等）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ts val="3800"/>
              </a:lnSpc>
              <a:buFont typeface="Arial" panose="020B0604020202020204" pitchFamily="34" charset="0"/>
              <a:buChar char="•"/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718F34C-DDB7-FF26-684D-9114407E9F07}"/>
              </a:ext>
            </a:extLst>
          </p:cNvPr>
          <p:cNvSpPr/>
          <p:nvPr/>
        </p:nvSpPr>
        <p:spPr>
          <a:xfrm>
            <a:off x="2581946" y="4968464"/>
            <a:ext cx="2904454" cy="1498213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703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Oval 48">
            <a:extLst>
              <a:ext uri="{FF2B5EF4-FFF2-40B4-BE49-F238E27FC236}">
                <a16:creationId xmlns:a16="http://schemas.microsoft.com/office/drawing/2014/main" id="{3520FE90-38AE-3D8D-66E1-0378A5FAFEAF}"/>
              </a:ext>
            </a:extLst>
          </p:cNvPr>
          <p:cNvSpPr/>
          <p:nvPr/>
        </p:nvSpPr>
        <p:spPr>
          <a:xfrm>
            <a:off x="8605867" y="7165990"/>
            <a:ext cx="2438402" cy="72071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12453B7-4213-AC7A-88BE-2FF335D3AA89}"/>
              </a:ext>
            </a:extLst>
          </p:cNvPr>
          <p:cNvSpPr/>
          <p:nvPr/>
        </p:nvSpPr>
        <p:spPr>
          <a:xfrm>
            <a:off x="8762999" y="3543300"/>
            <a:ext cx="1723521" cy="83819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5">
            <a:extLst>
              <a:ext uri="{FF2B5EF4-FFF2-40B4-BE49-F238E27FC236}">
                <a16:creationId xmlns:a16="http://schemas.microsoft.com/office/drawing/2014/main" id="{6BAAD735-3C62-5B25-7FAB-11B8228148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866752" y="5661224"/>
            <a:ext cx="766458" cy="766458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80299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 dirty="0">
                <a:solidFill>
                  <a:srgbClr val="FFFFFF"/>
                </a:solidFill>
                <a:latin typeface="Open Sans Bold"/>
              </a:rPr>
              <a:t>1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5735" y="3219624"/>
            <a:ext cx="5257800" cy="20285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股权证明模型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Proof of Stake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）：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系统要求用户持有一定数量的加密货币并且具有所有权，不浪费电力和算力，比拼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币龄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分配相应权益。</a:t>
            </a:r>
            <a:endParaRPr lang="en-GB" altLang="zh-CN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09DC8D-A779-BC29-D8C5-57FAD0B135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5735" y="4767876"/>
            <a:ext cx="6441176" cy="1120740"/>
          </a:xfrm>
          <a:prstGeom prst="rect">
            <a:avLst/>
          </a:prstGeom>
        </p:spPr>
      </p:pic>
      <p:sp>
        <p:nvSpPr>
          <p:cNvPr id="11" name="TextBox 17">
            <a:extLst>
              <a:ext uri="{FF2B5EF4-FFF2-40B4-BE49-F238E27FC236}">
                <a16:creationId xmlns:a16="http://schemas.microsoft.com/office/drawing/2014/main" id="{3EC1F752-5DB8-4093-0291-4658B4BB5B20}"/>
              </a:ext>
            </a:extLst>
          </p:cNvPr>
          <p:cNvSpPr txBox="1"/>
          <p:nvPr/>
        </p:nvSpPr>
        <p:spPr>
          <a:xfrm>
            <a:off x="1205735" y="6607188"/>
            <a:ext cx="5257800" cy="28595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工作量证明模型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POW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Proof of Work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以用户的可计算工具为证明，针对各种交易成功执行了多次计算，那么已验证的交易就将会打包在一起并存储在分布式账本上，成为账本上新的一页，也就是一个新的“区块</a:t>
            </a:r>
            <a:r>
              <a:rPr lang="en-GB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”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，比拼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算力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分配相应收益。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F1642C9-63EF-11E2-7177-01503D361F5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16" t="22592" r="17500" b="26296"/>
          <a:stretch/>
        </p:blipFill>
        <p:spPr>
          <a:xfrm>
            <a:off x="12105155" y="2943191"/>
            <a:ext cx="4227567" cy="258143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A2FA8BB-A9E4-D18E-7FC6-3E10A53D0B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5155" y="6578991"/>
            <a:ext cx="4202551" cy="258143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E00F35A-922E-C732-DAB6-D1AED5A53AB5}"/>
              </a:ext>
            </a:extLst>
          </p:cNvPr>
          <p:cNvSpPr txBox="1"/>
          <p:nvPr/>
        </p:nvSpPr>
        <p:spPr>
          <a:xfrm>
            <a:off x="13983281" y="5859787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2B6114-2D78-D0D9-2D6D-B1EB0BA0CC76}"/>
              </a:ext>
            </a:extLst>
          </p:cNvPr>
          <p:cNvSpPr txBox="1"/>
          <p:nvPr/>
        </p:nvSpPr>
        <p:spPr>
          <a:xfrm>
            <a:off x="12562355" y="6918134"/>
            <a:ext cx="1692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spc="16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比拼算力挖矿</a:t>
            </a:r>
            <a:endParaRPr lang="en-GB" b="1" spc="16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BFA363F-119A-8BCA-2A4F-9A0592AAED15}"/>
              </a:ext>
            </a:extLst>
          </p:cNvPr>
          <p:cNvSpPr txBox="1"/>
          <p:nvPr/>
        </p:nvSpPr>
        <p:spPr>
          <a:xfrm>
            <a:off x="8686799" y="7341679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大部分用来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发行新币</a:t>
            </a:r>
            <a:endParaRPr lang="en-GB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B61AF23-0C45-C3F0-31DA-433F9B87FB0F}"/>
              </a:ext>
            </a:extLst>
          </p:cNvPr>
          <p:cNvSpPr txBox="1"/>
          <p:nvPr/>
        </p:nvSpPr>
        <p:spPr>
          <a:xfrm>
            <a:off x="8854477" y="3775657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维护网络安全</a:t>
            </a:r>
            <a:endParaRPr lang="en-GB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TextBox 16">
            <a:extLst>
              <a:ext uri="{FF2B5EF4-FFF2-40B4-BE49-F238E27FC236}">
                <a16:creationId xmlns:a16="http://schemas.microsoft.com/office/drawing/2014/main" id="{79FD7715-4831-010A-D9A2-C95302030371}"/>
              </a:ext>
            </a:extLst>
          </p:cNvPr>
          <p:cNvSpPr txBox="1"/>
          <p:nvPr/>
        </p:nvSpPr>
        <p:spPr>
          <a:xfrm>
            <a:off x="3422550" y="2051503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altLang="zh-CN" sz="4000" dirty="0">
                <a:solidFill>
                  <a:srgbClr val="171616"/>
                </a:solidFill>
                <a:latin typeface="Poppins Bold"/>
              </a:rPr>
              <a:t>POS &amp; POW</a:t>
            </a:r>
            <a:endParaRPr lang="en-US" sz="4000" dirty="0">
              <a:solidFill>
                <a:srgbClr val="171616"/>
              </a:solidFill>
              <a:latin typeface="Poppins Bold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89F4992-D593-4E1B-5498-8E666EE47B28}"/>
              </a:ext>
            </a:extLst>
          </p:cNvPr>
          <p:cNvCxnSpPr/>
          <p:nvPr/>
        </p:nvCxnSpPr>
        <p:spPr>
          <a:xfrm flipV="1">
            <a:off x="9677400" y="4533900"/>
            <a:ext cx="0" cy="25689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459B22C-A1B6-EA2B-AB82-4CD701D43DBF}"/>
              </a:ext>
            </a:extLst>
          </p:cNvPr>
          <p:cNvCxnSpPr>
            <a:cxnSpLocks/>
          </p:cNvCxnSpPr>
          <p:nvPr/>
        </p:nvCxnSpPr>
        <p:spPr>
          <a:xfrm>
            <a:off x="6800748" y="3960323"/>
            <a:ext cx="163204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8CF90CB-F335-25C0-B582-1F5235377F9B}"/>
              </a:ext>
            </a:extLst>
          </p:cNvPr>
          <p:cNvCxnSpPr>
            <a:cxnSpLocks/>
          </p:cNvCxnSpPr>
          <p:nvPr/>
        </p:nvCxnSpPr>
        <p:spPr>
          <a:xfrm>
            <a:off x="6830887" y="7502414"/>
            <a:ext cx="163204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2">
            <a:extLst>
              <a:ext uri="{FF2B5EF4-FFF2-40B4-BE49-F238E27FC236}">
                <a16:creationId xmlns:a16="http://schemas.microsoft.com/office/drawing/2014/main" id="{F5A84FD9-D538-DF54-300F-AE597ED138BB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0000"/>
          </a:blip>
          <a:srcRect t="7786" b="7786"/>
          <a:stretch>
            <a:fillRect/>
          </a:stretch>
        </p:blipFill>
        <p:spPr>
          <a:xfrm>
            <a:off x="0" y="1814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2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E7E19009-8A3F-9D78-268B-70D2640713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22550" y="1729392"/>
            <a:ext cx="11442900" cy="720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Blockchain &amp; Environment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86000" y="3354200"/>
            <a:ext cx="13716000" cy="3690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新的商业模式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：企业碳排放信息透明，可以获得更精确的新能源数据，连接到风车或者太阳能发电厂，各方交易账户直接连接，省去金融机构的参与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“我国现有碳排放交易市场在构成区块链时会形成由政府部门、配额购买方、第三方交易机构等多方参与或分布式多方参与的联盟链。”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“已有应用层有碳排放额登记请假平台、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CCER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项目（国家核证自愿减排量）交易登记平台等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碳金融项目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，全国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区域碳排放交易系统、第三方认证机构、政府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控排企业。”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弊端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：计算机算力和新能源供需不对等，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股权证明模型（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POS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被认为是解决区块链面临的能源消耗问题的一种方法。</a:t>
            </a: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65A128-2AF9-B662-B235-BB97DFAF838C}"/>
              </a:ext>
            </a:extLst>
          </p:cNvPr>
          <p:cNvSpPr/>
          <p:nvPr/>
        </p:nvSpPr>
        <p:spPr>
          <a:xfrm>
            <a:off x="1993551" y="1589793"/>
            <a:ext cx="4876800" cy="18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GB" sz="2400" dirty="0"/>
              <a:t>企业</a:t>
            </a:r>
            <a:r>
              <a:rPr kumimoji="1" lang="zh-CN" altLang="en-US" sz="2400" dirty="0"/>
              <a:t>本来的痛点是什么？</a:t>
            </a:r>
            <a:endParaRPr kumimoji="1" lang="en-GB" altLang="zh-CN" sz="2400" dirty="0"/>
          </a:p>
          <a:p>
            <a:pPr algn="ctr"/>
            <a:r>
              <a:rPr kumimoji="1" lang="zh-CN" altLang="en-US" sz="2400" dirty="0"/>
              <a:t>有没有可以</a:t>
            </a:r>
            <a:r>
              <a:rPr kumimoji="1" lang="en-GB" altLang="zh-CN" sz="2400" dirty="0"/>
              <a:t>quantify </a:t>
            </a:r>
            <a:r>
              <a:rPr kumimoji="1" lang="zh-CN" altLang="en-GB" sz="2400" dirty="0"/>
              <a:t>的</a:t>
            </a:r>
            <a:r>
              <a:rPr kumimoji="1" lang="en-US" altLang="zh-CN" sz="2400" dirty="0"/>
              <a:t>benefit</a:t>
            </a:r>
            <a:r>
              <a:rPr kumimoji="1" lang="zh-CN" altLang="en-US" sz="2400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469509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DE05C62F-0B00-9B63-0A03-C15951816C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9174648" y="2974689"/>
            <a:ext cx="7817952" cy="431043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21755" y="4222369"/>
            <a:ext cx="2988559" cy="2126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7" lvl="1" indent="-215899">
              <a:lnSpc>
                <a:spcPts val="3399"/>
              </a:lnSpc>
              <a:buFont typeface="Arial"/>
              <a:buChar char="•"/>
            </a:pP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美国主要运用在军事和医疗方面</a:t>
            </a:r>
          </a:p>
          <a:p>
            <a:pPr marL="431797" lvl="1" indent="-215899">
              <a:lnSpc>
                <a:spcPts val="3399"/>
              </a:lnSpc>
              <a:buFont typeface="Arial"/>
              <a:buChar char="•"/>
            </a:pP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中国目前主要运用在医疗方面，政策利好</a:t>
            </a:r>
          </a:p>
          <a:p>
            <a:pPr marL="431797" lvl="1" indent="-215899">
              <a:lnSpc>
                <a:spcPts val="3399"/>
              </a:lnSpc>
              <a:buFont typeface="Arial"/>
              <a:buChar char="•"/>
            </a:pP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全球目前没有统一的合规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86400" y="3611909"/>
            <a:ext cx="3216331" cy="414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66E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脑科学与脑机接口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27268" y="8111265"/>
            <a:ext cx="8020053" cy="412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F66E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健康（医疗）→   生活（金融）→   娱乐（虚拟偶像）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D3825FFB-0A5E-2BEA-9F5D-A138BC0EEBF3}"/>
              </a:ext>
            </a:extLst>
          </p:cNvPr>
          <p:cNvSpPr txBox="1"/>
          <p:nvPr/>
        </p:nvSpPr>
        <p:spPr>
          <a:xfrm>
            <a:off x="4216594" y="1821370"/>
            <a:ext cx="9854810" cy="528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altLang="zh-CN" sz="4000" dirty="0">
                <a:solidFill>
                  <a:srgbClr val="171616"/>
                </a:solidFill>
                <a:latin typeface="Poppins Bold"/>
              </a:rPr>
              <a:t>Blockchain &amp; Neural Networks</a:t>
            </a:r>
            <a:endParaRPr lang="en-US" sz="4000" dirty="0">
              <a:solidFill>
                <a:srgbClr val="171616"/>
              </a:solidFill>
              <a:latin typeface="Poppins Bold"/>
            </a:endParaRP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2D61EB28-5DEE-2C66-5F96-668F39DFC1FA}"/>
              </a:ext>
            </a:extLst>
          </p:cNvPr>
          <p:cNvSpPr txBox="1"/>
          <p:nvPr/>
        </p:nvSpPr>
        <p:spPr>
          <a:xfrm>
            <a:off x="1205735" y="4222841"/>
            <a:ext cx="3018500" cy="2130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99"/>
              </a:lnSpc>
            </a:pP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简单的区块链工作原理，输入信息需要发送到每一个临近节点，再由临近节点发送给其他节点，最终发送给所有节点，得到prediction进行输出</a:t>
            </a:r>
            <a:r>
              <a:rPr lang="zh-CN" altLang="en-US" dirty="0">
                <a:solidFill>
                  <a:srgbClr val="171616"/>
                </a:solidFill>
                <a:latin typeface="Open Sans"/>
                <a:ea typeface="Microsoft YaHei" panose="020B0503020204020204" pitchFamily="34" charset="-122"/>
              </a:rPr>
              <a:t>。</a:t>
            </a:r>
            <a:endParaRPr lang="en-US" dirty="0">
              <a:solidFill>
                <a:srgbClr val="171616"/>
              </a:solidFill>
              <a:ea typeface="Open Sans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2C2506E1-28A3-0E79-C423-EE4E9A4D4CB9}"/>
              </a:ext>
            </a:extLst>
          </p:cNvPr>
          <p:cNvSpPr txBox="1"/>
          <p:nvPr/>
        </p:nvSpPr>
        <p:spPr>
          <a:xfrm>
            <a:off x="1205735" y="3611909"/>
            <a:ext cx="3216331" cy="44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66E1A"/>
                </a:solidFill>
                <a:latin typeface="Poppins Bold"/>
              </a:rPr>
              <a:t>Neural Networks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41368220-130C-F0DA-809D-DE0AF277451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216594" y="1821370"/>
            <a:ext cx="9854810" cy="528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00"/>
              </a:lnSpc>
            </a:pPr>
            <a:r>
              <a:rPr lang="en-US" sz="4000" dirty="0">
                <a:solidFill>
                  <a:srgbClr val="171616"/>
                </a:solidFill>
                <a:latin typeface="Poppins Bold"/>
              </a:rPr>
              <a:t>Blockchain &amp; Crypto Currencies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5735" y="2445797"/>
            <a:ext cx="13565042" cy="667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数字人民币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</a:p>
          <a:p>
            <a:pPr marL="539745" lvl="1" indent="-269872">
              <a:lnSpc>
                <a:spcPts val="3499"/>
              </a:lnSpc>
              <a:buFont typeface="Arial"/>
              <a:buChar char="•"/>
            </a:pP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目前还是中心化的，如果想要做到完全可以追溯，就可以运用区块链技术，算力成本巨大，理想情况下是可以追溯到每一分钱的去向和记录，避免偷逃税等等。</a:t>
            </a:r>
          </a:p>
          <a:p>
            <a:pPr marL="539745" lvl="1" indent="-269872">
              <a:lnSpc>
                <a:spcPts val="34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缴税查税直接用智能合约，税务局执法成本大大降低，并且查到的漏税收益可以cover区块链的运营成本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marL="539745" lvl="1" indent="-269872">
              <a:lnSpc>
                <a:spcPts val="34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加速人民币国际化，推动其他国家用人民币结算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  <a:p>
            <a:pPr marL="539745" lvl="1" indent="-269872">
              <a:lnSpc>
                <a:spcPts val="3499"/>
              </a:lnSpc>
              <a:buFont typeface="Arial"/>
              <a:buChar char="•"/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关于数字人民币国际化的具体细节：</a:t>
            </a:r>
            <a:endParaRPr lang="en-GB" altLang="zh-CN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96945" lvl="2" indent="-269872">
              <a:lnSpc>
                <a:spcPts val="3499"/>
              </a:lnSpc>
              <a:buFont typeface="Arial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正影响：网络外部性，金融市场发展程度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96945" lvl="2" indent="-269872">
              <a:lnSpc>
                <a:spcPts val="3499"/>
              </a:lnSpc>
              <a:buFont typeface="Arial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负影响：币值稳定，金融市场稳定程度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96945" lvl="2" indent="-269872">
              <a:lnSpc>
                <a:spcPts val="3499"/>
              </a:lnSpc>
              <a:buFont typeface="Arial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分布式记账可以提升支付清算系统的效率，降低用户的使用成本，扩充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CIPS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（人民币跨境支付系统）等基础设施应用场景与服务功能，实现不同场景的无缝衔接，使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境内外设施间互联互通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996945" lvl="2" indent="-269872">
              <a:lnSpc>
                <a:spcPts val="3499"/>
              </a:lnSpc>
              <a:buFont typeface="Arial"/>
              <a:buChar char="•"/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相对于低利率活期存款，数字人民币有更强的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流动性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和更高的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信用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，一定程度上排挤银行活期存款，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鼓励银行进行金融创新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，设计更加符合客户需求的金融产品，使金融市场更加完善和高效，吸引更多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境外投资者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购买中国的金融产品，提高人民币在国际市场上的接受程度。（时代金融 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2022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07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期）</a:t>
            </a: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ts val="3499"/>
              </a:lnSpc>
            </a:pPr>
            <a:r>
              <a:rPr lang="en-US" b="1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智能合约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</a:p>
          <a:p>
            <a:pPr marL="539745" lvl="1" indent="-269872">
              <a:lnSpc>
                <a:spcPts val="3499"/>
              </a:lnSpc>
              <a:buFont typeface="Arial"/>
              <a:buChar char="•"/>
            </a:pPr>
            <a:r>
              <a:rPr lang="en-US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对数字藏品进行编号，存储在链上，形成数字化的产品</a:t>
            </a:r>
            <a:r>
              <a:rPr 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67BA762F-013B-23D3-69C7-0B1AA70C89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546184" cy="54618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205735" y="1178928"/>
            <a:ext cx="192115" cy="24572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87373" y="1221782"/>
            <a:ext cx="1737382" cy="19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71616"/>
                </a:solidFill>
                <a:latin typeface="Poppins Bold"/>
              </a:rPr>
              <a:t>BLOCKCHAIN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53222" y="4635866"/>
            <a:ext cx="1203294" cy="57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337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22550" y="1487077"/>
            <a:ext cx="11442900" cy="699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altLang="zh-CN" sz="4000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Smart Contract &amp; Finance</a:t>
            </a:r>
            <a:endParaRPr lang="en-US" sz="4000" b="1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05735" y="2694310"/>
            <a:ext cx="8991600" cy="7014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以太坊（</a:t>
            </a:r>
            <a:r>
              <a:rPr lang="en-GB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Ethereum</a:t>
            </a: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的贸易链条：通过区块链对全世界不同国家的数字货币（比特币以太币等），在各大交易平台自动对价格进行对比，一旦发现差价，毫秒之内完成交易，低买高卖，差价利润。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智能合约机制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：不需要中介来执行协议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可替（可抵押）代币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：链下抵押（普通银行抵押，银行代替保管资产，定期估值审计设条款）、链上抵押（利用智能合约）和无抵押（双方完全互相信任）。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不可替代币</a:t>
            </a:r>
            <a:r>
              <a:rPr lang="en-US" altLang="zh-CN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NFT</a:t>
            </a:r>
            <a:r>
              <a:rPr lang="en-US" altLang="zh-CN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：代表独特资产的代币，即收藏品。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金融商业模式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：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去中心化金融（</a:t>
            </a: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DeFi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，节点可以自由选择中心）：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降低交割风险，与普通交易合约不同的是，普通交易合约需要用条款和大额赔偿来规避交割风险，而金融合约的链式结构要求了条款之间的逻辑性，为保证合约的完整性，必须每一步都准确执行。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DeFi</a:t>
            </a:r>
            <a:r>
              <a:rPr lang="zh-CN" altLang="en-US" dirty="0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中严格用典当或抵押的形式</a:t>
            </a:r>
            <a:r>
              <a:rPr lang="zh-CN" altLang="en-US">
                <a:solidFill>
                  <a:srgbClr val="17161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保证对方能够支付和还债，智能合约进行借贷，到时间立刻执行，不需要机制。</a:t>
            </a:r>
            <a:endParaRPr lang="en-GB" altLang="zh-CN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rgbClr val="17161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38C217F7-2D9B-A8AC-B6F7-16CBAF0159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4869" y="3965411"/>
            <a:ext cx="6748642" cy="32258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30DDFCB-1AE3-282C-0430-5B2686F6A303}"/>
              </a:ext>
            </a:extLst>
          </p:cNvPr>
          <p:cNvSpPr/>
          <p:nvPr/>
        </p:nvSpPr>
        <p:spPr>
          <a:xfrm>
            <a:off x="12877800" y="8267700"/>
            <a:ext cx="4876800" cy="18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这边逻辑还不够完整，所以</a:t>
            </a:r>
            <a:r>
              <a:rPr kumimoji="1" lang="en-US" altLang="zh-CN" dirty="0"/>
              <a:t>defi</a:t>
            </a:r>
            <a:r>
              <a:rPr kumimoji="1" lang="zh-CN" altLang="en-US" dirty="0"/>
              <a:t>不需要大额赔偿吗？那么</a:t>
            </a:r>
            <a:r>
              <a:rPr kumimoji="1" lang="en-US" altLang="zh-CN" dirty="0"/>
              <a:t>margin</a:t>
            </a:r>
            <a:r>
              <a:rPr kumimoji="1" lang="zh-CN" altLang="en-US" dirty="0"/>
              <a:t>抵押呢？</a:t>
            </a:r>
          </a:p>
        </p:txBody>
      </p:sp>
    </p:spTree>
    <p:extLst>
      <p:ext uri="{BB962C8B-B14F-4D97-AF65-F5344CB8AC3E}">
        <p14:creationId xmlns:p14="http://schemas.microsoft.com/office/powerpoint/2010/main" val="695093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9278</TotalTime>
  <Words>1855</Words>
  <Application>Microsoft Office PowerPoint</Application>
  <PresentationFormat>Custom</PresentationFormat>
  <Paragraphs>106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Poppins</vt:lpstr>
      <vt:lpstr>Poppins Bold</vt:lpstr>
      <vt:lpstr>Microsoft YaHei</vt:lpstr>
      <vt:lpstr>Open Sans Bold</vt:lpstr>
      <vt:lpstr>Arial</vt:lpstr>
      <vt:lpstr>Open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Technology Business Presentation</dc:title>
  <cp:lastModifiedBy>UG-Wu, Jialin</cp:lastModifiedBy>
  <cp:revision>44</cp:revision>
  <dcterms:created xsi:type="dcterms:W3CDTF">2006-08-16T00:00:00Z</dcterms:created>
  <dcterms:modified xsi:type="dcterms:W3CDTF">2022-09-15T22:05:49Z</dcterms:modified>
  <dc:identifier>DAFJ42ZpThE</dc:identifier>
</cp:coreProperties>
</file>

<file path=docProps/thumbnail.jpeg>
</file>